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41" autoAdjust="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A8D-1D74-4BA7-9C5A-3F37BD2B876A}" type="datetimeFigureOut">
              <a:rPr lang="en-AU" smtClean="0"/>
              <a:t>4/11/2013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8C4-0076-4ED0-A459-F4B2AA2AD9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411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A8D-1D74-4BA7-9C5A-3F37BD2B876A}" type="datetimeFigureOut">
              <a:rPr lang="en-AU" smtClean="0"/>
              <a:t>4/11/2013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8C4-0076-4ED0-A459-F4B2AA2AD9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57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A8D-1D74-4BA7-9C5A-3F37BD2B876A}" type="datetimeFigureOut">
              <a:rPr lang="en-AU" smtClean="0"/>
              <a:t>4/11/2013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8C4-0076-4ED0-A459-F4B2AA2AD9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906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A8D-1D74-4BA7-9C5A-3F37BD2B876A}" type="datetimeFigureOut">
              <a:rPr lang="en-AU" smtClean="0"/>
              <a:t>4/11/2013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8C4-0076-4ED0-A459-F4B2AA2AD9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001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A8D-1D74-4BA7-9C5A-3F37BD2B876A}" type="datetimeFigureOut">
              <a:rPr lang="en-AU" smtClean="0"/>
              <a:t>4/11/2013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8C4-0076-4ED0-A459-F4B2AA2AD9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154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A8D-1D74-4BA7-9C5A-3F37BD2B876A}" type="datetimeFigureOut">
              <a:rPr lang="en-AU" smtClean="0"/>
              <a:t>4/11/2013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8C4-0076-4ED0-A459-F4B2AA2AD9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190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A8D-1D74-4BA7-9C5A-3F37BD2B876A}" type="datetimeFigureOut">
              <a:rPr lang="en-AU" smtClean="0"/>
              <a:t>4/11/2013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8C4-0076-4ED0-A459-F4B2AA2AD9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986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A8D-1D74-4BA7-9C5A-3F37BD2B876A}" type="datetimeFigureOut">
              <a:rPr lang="en-AU" smtClean="0"/>
              <a:t>4/11/2013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8C4-0076-4ED0-A459-F4B2AA2AD9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91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A8D-1D74-4BA7-9C5A-3F37BD2B876A}" type="datetimeFigureOut">
              <a:rPr lang="en-AU" smtClean="0"/>
              <a:t>4/11/2013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8C4-0076-4ED0-A459-F4B2AA2AD9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52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A8D-1D74-4BA7-9C5A-3F37BD2B876A}" type="datetimeFigureOut">
              <a:rPr lang="en-AU" smtClean="0"/>
              <a:t>4/11/2013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8C4-0076-4ED0-A459-F4B2AA2AD9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665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A8D-1D74-4BA7-9C5A-3F37BD2B876A}" type="datetimeFigureOut">
              <a:rPr lang="en-AU" smtClean="0"/>
              <a:t>4/11/2013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8C4-0076-4ED0-A459-F4B2AA2AD9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870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DA8D-1D74-4BA7-9C5A-3F37BD2B876A}" type="datetimeFigureOut">
              <a:rPr lang="en-AU" smtClean="0"/>
              <a:t>4/11/2013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38C4-0076-4ED0-A459-F4B2AA2AD9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860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130425"/>
            <a:ext cx="7488832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Staff Management Practices in Dairy Farming</a:t>
            </a:r>
            <a:r>
              <a:rPr lang="en-A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A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it Matter?</a:t>
            </a:r>
            <a:endParaRPr lang="en-A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136" y="5085184"/>
            <a:ext cx="3131840" cy="694928"/>
          </a:xfrm>
        </p:spPr>
        <p:txBody>
          <a:bodyPr>
            <a:normAutofit fontScale="92500"/>
          </a:bodyPr>
          <a:lstStyle/>
          <a:p>
            <a:pPr algn="r"/>
            <a:r>
              <a:rPr lang="en-AU" i="1" dirty="0" smtClean="0">
                <a:solidFill>
                  <a:schemeClr val="tx1"/>
                </a:solidFill>
              </a:rPr>
              <a:t>By: Dr Aman Ullah</a:t>
            </a:r>
            <a:endParaRPr lang="en-AU" i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1125"/>
            <a:ext cx="1957387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95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5915" y="3185925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u="sng" dirty="0" smtClean="0">
                <a:solidFill>
                  <a:srgbClr val="0070C0"/>
                </a:solidFill>
              </a:rPr>
              <a:t>Dairy Farming</a:t>
            </a:r>
          </a:p>
          <a:p>
            <a:pPr algn="ctr"/>
            <a:r>
              <a:rPr lang="en-AU" dirty="0" smtClean="0">
                <a:solidFill>
                  <a:srgbClr val="0070C0"/>
                </a:solidFill>
              </a:rPr>
              <a:t>the performance possibilities</a:t>
            </a:r>
            <a:endParaRPr lang="en-AU" dirty="0">
              <a:solidFill>
                <a:srgbClr val="0070C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99592" y="2101498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1508" y="1067741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u="sng" dirty="0" smtClean="0">
                <a:solidFill>
                  <a:srgbClr val="0070C0"/>
                </a:solidFill>
              </a:rPr>
              <a:t>Structural Changes</a:t>
            </a:r>
            <a:endParaRPr lang="en-AU" b="1" u="sng" dirty="0">
              <a:solidFill>
                <a:srgbClr val="0070C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413636" y="784246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79712" y="59958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Increase in herd size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1933390" y="1021574"/>
            <a:ext cx="3646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Increase in Number of employees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1907704" y="1495045"/>
            <a:ext cx="3212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Increase Importance </a:t>
            </a:r>
            <a:r>
              <a:rPr lang="en-AU" dirty="0" smtClean="0"/>
              <a:t>of HRM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3121523" y="223622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u="sng" dirty="0" smtClean="0">
                <a:solidFill>
                  <a:srgbClr val="0070C0"/>
                </a:solidFill>
              </a:rPr>
              <a:t>Management Issues in Dairy Farming</a:t>
            </a:r>
            <a:endParaRPr lang="en-AU" b="1" u="sng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2759862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dirty="0" smtClean="0"/>
              <a:t>Poor </a:t>
            </a:r>
            <a:r>
              <a:rPr lang="en-AU" dirty="0" smtClean="0"/>
              <a:t>strategies for </a:t>
            </a:r>
            <a:r>
              <a:rPr lang="en-AU" dirty="0" smtClean="0"/>
              <a:t>attracting and </a:t>
            </a:r>
            <a:r>
              <a:rPr lang="en-AU" dirty="0" smtClean="0"/>
              <a:t>retaining skilled labour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Limited employee training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Lack of employee career development opportunities</a:t>
            </a:r>
            <a:endParaRPr lang="en-AU" dirty="0"/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Poor compensation and benefits provision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Neglect </a:t>
            </a:r>
            <a:r>
              <a:rPr lang="en-AU" dirty="0"/>
              <a:t>of occupational health and safety (OH&amp;S</a:t>
            </a:r>
            <a:r>
              <a:rPr lang="en-AU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Employee dissatisfaction with long </a:t>
            </a:r>
            <a:r>
              <a:rPr lang="en-AU" dirty="0" smtClean="0"/>
              <a:t>working hours</a:t>
            </a:r>
            <a:endParaRPr lang="en-AU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411760" y="3647590"/>
            <a:ext cx="46909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008248" y="4709622"/>
            <a:ext cx="0" cy="3745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40224" y="5465564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fontAlgn="b">
              <a:buFont typeface="+mj-lt"/>
              <a:buAutoNum type="romanLcPeriod"/>
              <a:defRPr/>
            </a:pPr>
            <a:r>
              <a:rPr lang="en-US" dirty="0" smtClean="0"/>
              <a:t>Farm Profitability</a:t>
            </a:r>
          </a:p>
          <a:p>
            <a:pPr marL="400050" indent="-400050" fontAlgn="b">
              <a:buFont typeface="+mj-lt"/>
              <a:buAutoNum type="romanLcPeriod"/>
              <a:defRPr/>
            </a:pPr>
            <a:r>
              <a:rPr lang="en-US" dirty="0" smtClean="0"/>
              <a:t>Labor productivity</a:t>
            </a:r>
            <a:endParaRPr lang="en-US" dirty="0"/>
          </a:p>
          <a:p>
            <a:pPr marL="400050" indent="-400050" fontAlgn="b">
              <a:buFont typeface="+mj-lt"/>
              <a:buAutoNum type="romanLcPeriod"/>
              <a:defRPr/>
            </a:pPr>
            <a:r>
              <a:rPr lang="en-US" dirty="0"/>
              <a:t>Herd </a:t>
            </a:r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140225" y="5084179"/>
            <a:ext cx="431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0070C0"/>
                </a:solidFill>
              </a:rPr>
              <a:t>Lower down the dairy farm performance: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446308" y="1237149"/>
            <a:ext cx="461396" cy="1537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413636" y="1560314"/>
            <a:ext cx="494068" cy="1193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Left Bracket 31"/>
          <p:cNvSpPr/>
          <p:nvPr/>
        </p:nvSpPr>
        <p:spPr>
          <a:xfrm>
            <a:off x="2887837" y="2101498"/>
            <a:ext cx="207999" cy="2580383"/>
          </a:xfrm>
          <a:prstGeom prst="lef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Left Bracket 32"/>
          <p:cNvSpPr/>
          <p:nvPr/>
        </p:nvSpPr>
        <p:spPr>
          <a:xfrm>
            <a:off x="2988180" y="5243130"/>
            <a:ext cx="104000" cy="1122498"/>
          </a:xfrm>
          <a:prstGeom prst="lef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TextBox 33"/>
          <p:cNvSpPr txBox="1"/>
          <p:nvPr/>
        </p:nvSpPr>
        <p:spPr>
          <a:xfrm>
            <a:off x="4211960" y="0"/>
            <a:ext cx="4914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HRM-Performance Link</a:t>
            </a:r>
            <a:endParaRPr lang="en-A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236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/>
      <p:bldP spid="17" grpId="0"/>
      <p:bldP spid="23" grpId="0"/>
      <p:bldP spid="24" grpId="0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48436" y="357253"/>
            <a:ext cx="2331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u="sng" dirty="0" smtClean="0">
                <a:solidFill>
                  <a:srgbClr val="0070C0"/>
                </a:solidFill>
              </a:rPr>
              <a:t>Use of HRM practices</a:t>
            </a:r>
            <a:endParaRPr lang="en-AU" b="1" u="sng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7196" y="757979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">
              <a:buFont typeface="+mj-lt"/>
              <a:buAutoNum type="alphaLcParenR"/>
              <a:defRPr/>
            </a:pPr>
            <a:r>
              <a:rPr lang="en-US" dirty="0"/>
              <a:t>Recruitment &amp; Selection</a:t>
            </a:r>
          </a:p>
          <a:p>
            <a:pPr marL="342900" indent="-342900" fontAlgn="b">
              <a:buFont typeface="+mj-lt"/>
              <a:buAutoNum type="alphaLcParenR"/>
              <a:defRPr/>
            </a:pPr>
            <a:r>
              <a:rPr lang="en-US" dirty="0"/>
              <a:t>Training &amp; Development</a:t>
            </a:r>
          </a:p>
          <a:p>
            <a:pPr marL="342900" indent="-342900" fontAlgn="b">
              <a:buFont typeface="+mj-lt"/>
              <a:buAutoNum type="alphaLcParenR"/>
              <a:defRPr/>
            </a:pPr>
            <a:r>
              <a:rPr lang="en-US" dirty="0" smtClean="0"/>
              <a:t>Compensation </a:t>
            </a:r>
            <a:r>
              <a:rPr lang="en-US" dirty="0"/>
              <a:t>&amp; </a:t>
            </a:r>
            <a:r>
              <a:rPr lang="en-US" dirty="0" smtClean="0"/>
              <a:t>Benefits</a:t>
            </a:r>
          </a:p>
          <a:p>
            <a:pPr marL="342900" indent="-342900" fontAlgn="b">
              <a:buFont typeface="+mj-lt"/>
              <a:buAutoNum type="alphaLcParenR"/>
              <a:defRPr/>
            </a:pPr>
            <a:r>
              <a:rPr lang="en-US" dirty="0"/>
              <a:t>Career </a:t>
            </a:r>
            <a:r>
              <a:rPr lang="en-US" dirty="0" smtClean="0"/>
              <a:t>planning</a:t>
            </a:r>
            <a:endParaRPr lang="en-US" dirty="0"/>
          </a:p>
          <a:p>
            <a:pPr marL="342900" indent="-342900" fontAlgn="b">
              <a:buFont typeface="+mj-lt"/>
              <a:buAutoNum type="alphaLcParenR"/>
              <a:defRPr/>
            </a:pPr>
            <a:r>
              <a:rPr lang="en-US" dirty="0" smtClean="0"/>
              <a:t>OH&amp;S </a:t>
            </a:r>
            <a:endParaRPr lang="en-US" dirty="0"/>
          </a:p>
          <a:p>
            <a:pPr marL="342900" indent="-342900" fontAlgn="b">
              <a:buFont typeface="+mj-lt"/>
              <a:buAutoNum type="alphaLcParenR"/>
              <a:defRPr/>
            </a:pPr>
            <a:r>
              <a:rPr lang="en-US" dirty="0" smtClean="0"/>
              <a:t>Flexible </a:t>
            </a:r>
            <a:r>
              <a:rPr lang="en-US" dirty="0"/>
              <a:t>work hours</a:t>
            </a:r>
          </a:p>
          <a:p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5048436" y="3522679"/>
            <a:ext cx="25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u="sng" dirty="0" smtClean="0">
                <a:solidFill>
                  <a:srgbClr val="0070C0"/>
                </a:solidFill>
              </a:rPr>
              <a:t>Better HRM Outcomes</a:t>
            </a:r>
            <a:endParaRPr lang="en-AU" b="1" u="sng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5820" y="38627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">
              <a:buFont typeface="+mj-lt"/>
              <a:buAutoNum type="alphaLcParenR"/>
              <a:defRPr/>
            </a:pPr>
            <a:r>
              <a:rPr lang="en-US" dirty="0" smtClean="0"/>
              <a:t>Low Employee </a:t>
            </a:r>
            <a:r>
              <a:rPr lang="en-US" dirty="0" smtClean="0"/>
              <a:t>turnover</a:t>
            </a:r>
          </a:p>
          <a:p>
            <a:pPr marL="342900" indent="-342900" fontAlgn="b">
              <a:buFont typeface="+mj-lt"/>
              <a:buAutoNum type="alphaLcParenR"/>
              <a:defRPr/>
            </a:pPr>
            <a:r>
              <a:rPr lang="en-US" dirty="0" smtClean="0"/>
              <a:t>Low Employee </a:t>
            </a:r>
            <a:r>
              <a:rPr lang="en-US" dirty="0" smtClean="0"/>
              <a:t>absenteeism</a:t>
            </a:r>
            <a:endParaRPr lang="en-AU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832140" y="3124631"/>
            <a:ext cx="0" cy="398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75820" y="4806658"/>
            <a:ext cx="358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u="sng" dirty="0" smtClean="0">
                <a:solidFill>
                  <a:srgbClr val="0070C0"/>
                </a:solidFill>
              </a:rPr>
              <a:t>Improved Dairy Farm Performance</a:t>
            </a:r>
            <a:endParaRPr lang="en-AU" b="1" u="sng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75820" y="5126048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fontAlgn="b">
              <a:buFont typeface="+mj-lt"/>
              <a:buAutoNum type="romanLcPeriod"/>
              <a:defRPr/>
            </a:pPr>
            <a:r>
              <a:rPr lang="en-US" dirty="0" smtClean="0"/>
              <a:t>Farm Profitability</a:t>
            </a:r>
          </a:p>
          <a:p>
            <a:pPr marL="400050" indent="-400050" fontAlgn="b">
              <a:buFont typeface="+mj-lt"/>
              <a:buAutoNum type="romanLcPeriod"/>
              <a:defRPr/>
            </a:pPr>
            <a:r>
              <a:rPr lang="en-US" dirty="0"/>
              <a:t>Herd Health</a:t>
            </a:r>
          </a:p>
          <a:p>
            <a:pPr marL="400050" indent="-400050" fontAlgn="b">
              <a:buFont typeface="+mj-lt"/>
              <a:buAutoNum type="romanLcPeriod"/>
              <a:defRPr/>
            </a:pPr>
            <a:r>
              <a:rPr lang="en-US" dirty="0" smtClean="0"/>
              <a:t>Labor </a:t>
            </a:r>
            <a:r>
              <a:rPr lang="en-US" dirty="0"/>
              <a:t>P</a:t>
            </a:r>
            <a:r>
              <a:rPr lang="en-US" dirty="0" smtClean="0"/>
              <a:t>roductivity</a:t>
            </a:r>
            <a:endParaRPr lang="en-US" dirty="0"/>
          </a:p>
          <a:p>
            <a:pPr marL="400050" indent="-400050" fontAlgn="b">
              <a:buFont typeface="+mj-lt"/>
              <a:buAutoNum type="romanLcPeriod"/>
              <a:defRPr/>
            </a:pPr>
            <a:r>
              <a:rPr lang="en-US" dirty="0" smtClean="0"/>
              <a:t>Milk Quality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839989" y="4408610"/>
            <a:ext cx="0" cy="398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023" y="1521640"/>
            <a:ext cx="1578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u="sng" dirty="0" smtClean="0"/>
              <a:t>Dairy Farming</a:t>
            </a:r>
          </a:p>
          <a:p>
            <a:pPr algn="ctr"/>
            <a:r>
              <a:rPr lang="en-AU" sz="800" dirty="0" smtClean="0"/>
              <a:t>the performance possibilities</a:t>
            </a:r>
            <a:endParaRPr lang="en-AU" sz="800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530181" y="1124554"/>
            <a:ext cx="1" cy="391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31" y="793863"/>
            <a:ext cx="16561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b="1" u="sng" dirty="0" smtClean="0"/>
              <a:t>Structural Changes</a:t>
            </a:r>
            <a:endParaRPr lang="en-AU" sz="800" b="1" u="sng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851442" y="611136"/>
            <a:ext cx="252028" cy="159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48393" y="344198"/>
            <a:ext cx="1195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 smtClean="0"/>
              <a:t>Increase in herd size</a:t>
            </a:r>
            <a:endParaRPr lang="en-AU" sz="800" dirty="0"/>
          </a:p>
        </p:txBody>
      </p:sp>
      <p:sp>
        <p:nvSpPr>
          <p:cNvPr id="30" name="TextBox 29"/>
          <p:cNvSpPr txBox="1"/>
          <p:nvPr/>
        </p:nvSpPr>
        <p:spPr>
          <a:xfrm>
            <a:off x="1148393" y="618863"/>
            <a:ext cx="13167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 smtClean="0"/>
              <a:t>Number of employees</a:t>
            </a:r>
            <a:endParaRPr lang="en-AU" sz="800" dirty="0"/>
          </a:p>
        </p:txBody>
      </p:sp>
      <p:sp>
        <p:nvSpPr>
          <p:cNvPr id="31" name="TextBox 30"/>
          <p:cNvSpPr txBox="1"/>
          <p:nvPr/>
        </p:nvSpPr>
        <p:spPr>
          <a:xfrm>
            <a:off x="1103470" y="909109"/>
            <a:ext cx="1188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 smtClean="0"/>
              <a:t>Importance of HRM</a:t>
            </a:r>
            <a:endParaRPr lang="en-AU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1806782" y="1127342"/>
            <a:ext cx="25491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u="sng" dirty="0" smtClean="0"/>
              <a:t>Management Issues in Dairy Farming</a:t>
            </a:r>
            <a:endParaRPr lang="en-AU" sz="1000" u="sng" dirty="0"/>
          </a:p>
        </p:txBody>
      </p:sp>
      <p:sp>
        <p:nvSpPr>
          <p:cNvPr id="33" name="TextBox 32"/>
          <p:cNvSpPr txBox="1"/>
          <p:nvPr/>
        </p:nvSpPr>
        <p:spPr>
          <a:xfrm>
            <a:off x="1718602" y="1346825"/>
            <a:ext cx="2801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sz="800" dirty="0" smtClean="0"/>
              <a:t>Poor strategies </a:t>
            </a:r>
            <a:r>
              <a:rPr lang="en-AU" sz="800" dirty="0" smtClean="0"/>
              <a:t>attracting </a:t>
            </a:r>
            <a:r>
              <a:rPr lang="en-AU" sz="800" dirty="0" smtClean="0"/>
              <a:t>and retaining skilled labour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800" dirty="0" smtClean="0"/>
              <a:t>Limited employee training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800" dirty="0" smtClean="0"/>
              <a:t>Lack of employee career development opportunities</a:t>
            </a:r>
            <a:endParaRPr lang="en-AU" sz="800" dirty="0"/>
          </a:p>
          <a:p>
            <a:pPr marL="342900" indent="-342900">
              <a:buFont typeface="+mj-lt"/>
              <a:buAutoNum type="arabicPeriod"/>
            </a:pPr>
            <a:r>
              <a:rPr lang="en-AU" sz="800" dirty="0" smtClean="0"/>
              <a:t>Poor compensation and benefits provision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800" dirty="0" smtClean="0"/>
              <a:t>Neglect </a:t>
            </a:r>
            <a:r>
              <a:rPr lang="en-AU" sz="800" dirty="0"/>
              <a:t>of occupational health and safety (OH&amp;S</a:t>
            </a:r>
            <a:r>
              <a:rPr lang="en-AU" sz="8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800" dirty="0" smtClean="0"/>
              <a:t>Long working hours</a:t>
            </a:r>
            <a:endParaRPr lang="en-AU" sz="8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47699" y="1676711"/>
            <a:ext cx="11727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766616" y="2177822"/>
            <a:ext cx="0" cy="187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87125" y="2630079"/>
            <a:ext cx="1853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fontAlgn="b">
              <a:buFont typeface="+mj-lt"/>
              <a:buAutoNum type="romanLcPeriod"/>
              <a:defRPr/>
            </a:pPr>
            <a:r>
              <a:rPr lang="en-US" sz="800" dirty="0" smtClean="0"/>
              <a:t>Farm Profitability</a:t>
            </a:r>
          </a:p>
          <a:p>
            <a:pPr marL="400050" indent="-400050" fontAlgn="b">
              <a:buFont typeface="+mj-lt"/>
              <a:buAutoNum type="romanLcPeriod"/>
              <a:defRPr/>
            </a:pPr>
            <a:r>
              <a:rPr lang="en-US" sz="800" dirty="0" smtClean="0"/>
              <a:t>Labor productivity</a:t>
            </a:r>
            <a:endParaRPr lang="en-US" sz="800" dirty="0"/>
          </a:p>
          <a:p>
            <a:pPr marL="400050" indent="-400050" fontAlgn="b">
              <a:buFont typeface="+mj-lt"/>
              <a:buAutoNum type="romanLcPeriod"/>
              <a:defRPr/>
            </a:pPr>
            <a:r>
              <a:rPr lang="en-US" sz="800" dirty="0"/>
              <a:t>Herd Health status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28932" y="2421146"/>
            <a:ext cx="22175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b="1" u="sng" dirty="0" smtClean="0"/>
              <a:t>Lower down the dairy farm performance: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884114" y="795868"/>
            <a:ext cx="230698" cy="76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51442" y="1042154"/>
            <a:ext cx="1268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eft Bracket 39"/>
          <p:cNvSpPr/>
          <p:nvPr/>
        </p:nvSpPr>
        <p:spPr>
          <a:xfrm>
            <a:off x="1670345" y="1235064"/>
            <a:ext cx="84261" cy="88329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sz="800"/>
          </a:p>
        </p:txBody>
      </p:sp>
      <p:sp>
        <p:nvSpPr>
          <p:cNvPr id="41" name="Left Bracket 40"/>
          <p:cNvSpPr/>
          <p:nvPr/>
        </p:nvSpPr>
        <p:spPr>
          <a:xfrm>
            <a:off x="1658520" y="2528868"/>
            <a:ext cx="77603" cy="47024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sz="800"/>
          </a:p>
        </p:txBody>
      </p:sp>
      <p:cxnSp>
        <p:nvCxnSpPr>
          <p:cNvPr id="45" name="Elbow Connector 44"/>
          <p:cNvCxnSpPr/>
          <p:nvPr/>
        </p:nvCxnSpPr>
        <p:spPr>
          <a:xfrm flipV="1">
            <a:off x="3830410" y="503694"/>
            <a:ext cx="1045410" cy="795781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452320" y="0"/>
            <a:ext cx="1673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</a:t>
            </a:r>
            <a:r>
              <a:rPr lang="en-A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A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981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8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2743844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u="sng" dirty="0" smtClean="0"/>
              <a:t>Dairy Farming</a:t>
            </a:r>
          </a:p>
          <a:p>
            <a:pPr algn="ctr"/>
            <a:r>
              <a:rPr lang="en-AU" dirty="0" smtClean="0"/>
              <a:t>the performance possibilities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4005186" y="2737381"/>
            <a:ext cx="1286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HRM practices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2737847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HRM Outcomes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8264" y="2678093"/>
            <a:ext cx="198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Dairy Farm Performance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9931" y="141451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Structural Changes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736" y="2737847"/>
            <a:ext cx="1679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Issues in Dairy Farming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56828" y="4510861"/>
            <a:ext cx="1918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down the dairy farm </a:t>
            </a:r>
            <a:r>
              <a:rPr lang="en-A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</a:t>
            </a:r>
            <a:endParaRPr lang="en-A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>
            <a:stCxn id="4" idx="3"/>
            <a:endCxn id="9" idx="1"/>
          </p:cNvCxnSpPr>
          <p:nvPr/>
        </p:nvCxnSpPr>
        <p:spPr>
          <a:xfrm flipV="1">
            <a:off x="2051720" y="3199512"/>
            <a:ext cx="144016" cy="59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779912" y="3214717"/>
            <a:ext cx="144016" cy="59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076056" y="3214717"/>
            <a:ext cx="144016" cy="59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660232" y="3214717"/>
            <a:ext cx="144016" cy="59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079612" y="2206605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627784" y="3667174"/>
            <a:ext cx="0" cy="555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08304" y="0"/>
            <a:ext cx="1835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A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106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A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Practical Implications</a:t>
            </a:r>
            <a:endParaRPr lang="en-A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AU" sz="2400" dirty="0"/>
              <a:t>O</a:t>
            </a:r>
            <a:r>
              <a:rPr lang="en-AU" sz="2400" dirty="0" smtClean="0"/>
              <a:t>ffered </a:t>
            </a:r>
            <a:r>
              <a:rPr lang="en-AU" sz="2400" dirty="0"/>
              <a:t>conceptual map to the policy makers and farm managers to reflect in HRM practices and policies for dairy farm performance</a:t>
            </a:r>
            <a:r>
              <a:rPr lang="en-AU" sz="2400" dirty="0" smtClean="0"/>
              <a:t>.</a:t>
            </a:r>
          </a:p>
          <a:p>
            <a:r>
              <a:rPr lang="en-AU" sz="2400" dirty="0" smtClean="0"/>
              <a:t>Implementation of HRM </a:t>
            </a:r>
            <a:r>
              <a:rPr lang="en-AU" sz="2400" dirty="0"/>
              <a:t>practices may benefit employees, and certainly the dairy farmers as well, and in turn, may contribute to national economic development</a:t>
            </a:r>
            <a:r>
              <a:rPr lang="en-AU" sz="2400" dirty="0" smtClean="0"/>
              <a:t>.</a:t>
            </a:r>
          </a:p>
          <a:p>
            <a:r>
              <a:rPr lang="en-AU" sz="2400" dirty="0" smtClean="0"/>
              <a:t>Updates researchers and practitioners about the </a:t>
            </a:r>
            <a:r>
              <a:rPr lang="en-AU" sz="2400" dirty="0"/>
              <a:t>rare field of HRM in the dairy </a:t>
            </a:r>
            <a:r>
              <a:rPr lang="en-AU" sz="2400" dirty="0" smtClean="0"/>
              <a:t>industry.</a:t>
            </a:r>
            <a:br>
              <a:rPr lang="en-AU" sz="2400" dirty="0" smtClean="0"/>
            </a:br>
            <a:endParaRPr lang="en-AU" sz="2400" dirty="0" smtClean="0"/>
          </a:p>
          <a:p>
            <a:pPr marL="0" indent="0" algn="just">
              <a:buNone/>
            </a:pPr>
            <a:r>
              <a:rPr lang="en-AU" sz="2800" b="1" dirty="0" smtClean="0"/>
              <a:t>As </a:t>
            </a:r>
            <a:r>
              <a:rPr lang="en-AU" sz="2800" b="1" dirty="0"/>
              <a:t>such, our </a:t>
            </a:r>
            <a:r>
              <a:rPr lang="en-AU" sz="2800" b="1" dirty="0" smtClean="0"/>
              <a:t>question </a:t>
            </a:r>
            <a:r>
              <a:rPr lang="en-AU" sz="2800" b="1" dirty="0"/>
              <a:t>in the </a:t>
            </a:r>
            <a:r>
              <a:rPr lang="en-AU" sz="2800" b="1" dirty="0" smtClean="0"/>
              <a:t>title slide </a:t>
            </a:r>
            <a:r>
              <a:rPr lang="en-AU" sz="2800" b="1" dirty="0"/>
              <a:t>must be </a:t>
            </a:r>
            <a:r>
              <a:rPr lang="en-AU" sz="2800" b="1" dirty="0">
                <a:solidFill>
                  <a:srgbClr val="C00000"/>
                </a:solidFill>
              </a:rPr>
              <a:t>‘yes’, </a:t>
            </a:r>
            <a:r>
              <a:rPr lang="en-AU" sz="2800" b="1" dirty="0"/>
              <a:t>indeed HRM does matter in dairy </a:t>
            </a:r>
            <a:r>
              <a:rPr lang="en-AU" sz="2800" b="1" dirty="0" smtClean="0"/>
              <a:t>farming! </a:t>
            </a:r>
            <a:endParaRPr lang="en-AU" sz="2800" b="1" dirty="0"/>
          </a:p>
          <a:p>
            <a:pPr marL="0" indent="0"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93222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Autofit/>
          </a:bodyPr>
          <a:lstStyle/>
          <a:p>
            <a:r>
              <a:rPr lang="en-AU" sz="1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&amp; A</a:t>
            </a:r>
            <a:endParaRPr lang="en-AU" sz="13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1125"/>
            <a:ext cx="1957387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694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294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Staff Management Practices in Dairy Farming Does it Matter?</vt:lpstr>
      <vt:lpstr>PowerPoint Presentation</vt:lpstr>
      <vt:lpstr>PowerPoint Presentation</vt:lpstr>
      <vt:lpstr>PowerPoint Presentation</vt:lpstr>
      <vt:lpstr>Practical Implications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</dc:creator>
  <cp:lastModifiedBy>Aman</cp:lastModifiedBy>
  <cp:revision>20</cp:revision>
  <dcterms:created xsi:type="dcterms:W3CDTF">2013-11-04T06:09:04Z</dcterms:created>
  <dcterms:modified xsi:type="dcterms:W3CDTF">2013-11-04T10:51:28Z</dcterms:modified>
</cp:coreProperties>
</file>